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rels" ContentType="application/vnd.openxmlformats-package.relationships+xml"/>
  <Default Extension="wdp" ContentType="image/vnd.ms-photo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99" r:id="rId2"/>
    <p:sldId id="301" r:id="rId3"/>
    <p:sldId id="300" r:id="rId4"/>
  </p:sldIdLst>
  <p:sldSz cx="12192000" cy="6858000"/>
  <p:notesSz cx="6858000" cy="99456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059" autoAdjust="0"/>
    <p:restoredTop sz="94434" autoAdjust="0"/>
  </p:normalViewPr>
  <p:slideViewPr>
    <p:cSldViewPr snapToGrid="0" snapToObjects="1">
      <p:cViewPr>
        <p:scale>
          <a:sx n="75" d="100"/>
          <a:sy n="75" d="100"/>
        </p:scale>
        <p:origin x="-816" y="-10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048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handoutMaster" Target="handoutMasters/handoutMaster1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26E78-8608-4A1D-9179-40DF8A108D1B}" type="datetimeFigureOut">
              <a:rPr lang="en-IE" smtClean="0"/>
              <a:t>05/10/17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IE" smtClean="0"/>
              <a:t>BMAP Induction Briefing - Lite</a:t>
            </a: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01AE52-7562-4961-B95D-FE86CA9044A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03503331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577CCC-8463-4841-ADF3-73F4BC29386B}" type="datetimeFigureOut">
              <a:rPr lang="en-IE" smtClean="0"/>
              <a:t>05/10/17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44500" y="1243013"/>
            <a:ext cx="596900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86362"/>
            <a:ext cx="5486400" cy="391611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IE" smtClean="0"/>
              <a:t>BMAP Induction Briefing - Lite</a:t>
            </a:r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DF4878-A6A5-4B9B-9403-D2A365E209F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187330619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44500" y="1243013"/>
            <a:ext cx="5969000" cy="33575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DF4878-A6A5-4B9B-9403-D2A365E209F0}" type="slidenum">
              <a:rPr lang="en-IE" smtClean="0"/>
              <a:t>1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BMAP Induction Briefing - Lite</a:t>
            </a:r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7729802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44500" y="1243013"/>
            <a:ext cx="5969000" cy="33575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IE" smtClean="0"/>
              <a:t>BMAP Induction Briefing - Lite</a:t>
            </a: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BDF4878-A6A5-4B9B-9403-D2A365E209F0}" type="slidenum">
              <a:rPr lang="en-IE" smtClean="0"/>
              <a:t>2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5642495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6F17C-E2CE-7744-B851-54CAA636FFD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3"/>
          </p:nvPr>
        </p:nvSpPr>
        <p:spPr>
          <a:xfrm>
            <a:off x="609600" y="5815013"/>
            <a:ext cx="2844800" cy="365125"/>
          </a:xfrm>
        </p:spPr>
        <p:txBody>
          <a:bodyPr/>
          <a:lstStyle/>
          <a:p>
            <a:fld id="{F00D1075-F258-6748-A748-9197B1BB51F2}" type="datetimeFigureOut">
              <a:rPr lang="en-US" smtClean="0"/>
              <a:t>05/10/17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4119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D1075-F258-6748-A748-9197B1BB51F2}" type="datetimeFigureOut">
              <a:rPr lang="en-US" smtClean="0"/>
              <a:t>05/10/17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6F17C-E2CE-7744-B851-54CAA636FF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150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D1075-F258-6748-A748-9197B1BB51F2}" type="datetimeFigureOut">
              <a:rPr lang="en-US" smtClean="0"/>
              <a:t>05/10/17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6F17C-E2CE-7744-B851-54CAA636FF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330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D1075-F258-6748-A748-9197B1BB51F2}" type="datetimeFigureOut">
              <a:rPr lang="en-US" smtClean="0"/>
              <a:t>05/10/17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6F17C-E2CE-7744-B851-54CAA636FF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328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D1075-F258-6748-A748-9197B1BB51F2}" type="datetimeFigureOut">
              <a:rPr lang="en-US" smtClean="0"/>
              <a:t>05/10/17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6F17C-E2CE-7744-B851-54CAA636FF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912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401077"/>
            <a:ext cx="2844800" cy="365125"/>
          </a:xfrm>
        </p:spPr>
        <p:txBody>
          <a:bodyPr/>
          <a:lstStyle/>
          <a:p>
            <a:fld id="{65F6F17C-E2CE-7744-B851-54CAA636FFD9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1651"/>
            <a:ext cx="10972800" cy="4525963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721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D1075-F258-6748-A748-9197B1BB51F2}" type="datetimeFigureOut">
              <a:rPr lang="en-US" smtClean="0"/>
              <a:t>05/10/17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6F17C-E2CE-7744-B851-54CAA636FF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867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D1075-F258-6748-A748-9197B1BB51F2}" type="datetimeFigureOut">
              <a:rPr lang="en-US" smtClean="0"/>
              <a:t>05/10/17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6F17C-E2CE-7744-B851-54CAA636FF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072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D1075-F258-6748-A748-9197B1BB51F2}" type="datetimeFigureOut">
              <a:rPr lang="en-US" smtClean="0"/>
              <a:t>05/10/17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6F17C-E2CE-7744-B851-54CAA636FF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525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D1075-F258-6748-A748-9197B1BB51F2}" type="datetimeFigureOut">
              <a:rPr lang="en-US" smtClean="0"/>
              <a:t>05/10/17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6F17C-E2CE-7744-B851-54CAA636FF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215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D1075-F258-6748-A748-9197B1BB51F2}" type="datetimeFigureOut">
              <a:rPr lang="en-US" smtClean="0"/>
              <a:t>05/10/17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6F17C-E2CE-7744-B851-54CAA636FF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663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3965" y="5645945"/>
            <a:ext cx="2844800" cy="59531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6F17C-E2CE-7744-B851-54CAA636FF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302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0D1075-F258-6748-A748-9197B1BB51F2}" type="datetimeFigureOut">
              <a:rPr lang="en-US" smtClean="0"/>
              <a:t>05/10/17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F6F17C-E2CE-7744-B851-54CAA636FFD9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instituteSML.jpg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75239" y="5823091"/>
            <a:ext cx="807161" cy="805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9229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3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BMAP Logo lge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2667" y="3141598"/>
            <a:ext cx="5791200" cy="797728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3132667" y="3939326"/>
            <a:ext cx="5791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7F7F7F"/>
                </a:solidFill>
                <a:latin typeface="Arial Black"/>
                <a:cs typeface="Arial Black"/>
              </a:rPr>
              <a:t>The Business Model Actualisation Platform</a:t>
            </a:r>
            <a:r>
              <a:rPr lang="en-GB" dirty="0">
                <a:solidFill>
                  <a:srgbClr val="7F7F7F"/>
                </a:solidFill>
                <a:latin typeface="Arial Black"/>
                <a:cs typeface="Arial Black"/>
              </a:rPr>
              <a:t> </a:t>
            </a:r>
            <a:endParaRPr lang="en-IE" dirty="0"/>
          </a:p>
        </p:txBody>
      </p:sp>
      <p:sp>
        <p:nvSpPr>
          <p:cNvPr id="3" name="TextBox 2"/>
          <p:cNvSpPr txBox="1"/>
          <p:nvPr/>
        </p:nvSpPr>
        <p:spPr>
          <a:xfrm>
            <a:off x="3924301" y="4943475"/>
            <a:ext cx="40433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dirty="0"/>
              <a:t>Situation 1 Presentation Slide Deck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138046" y="6667534"/>
            <a:ext cx="19159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chemeClr val="bg1">
                    <a:lumMod val="50000"/>
                  </a:schemeClr>
                </a:solidFill>
              </a:rPr>
              <a:t>© Copyright MBA Global AML 2017</a:t>
            </a:r>
            <a:endParaRPr lang="en-US" sz="8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3785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MAP Customer Interviews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8858" y="1378740"/>
            <a:ext cx="8500700" cy="5235410"/>
          </a:xfrm>
          <a:prstGeom prst="rect">
            <a:avLst/>
          </a:prstGeom>
        </p:spPr>
      </p:pic>
      <p:sp>
        <p:nvSpPr>
          <p:cNvPr id="12" name="Flowchart: Extract 6"/>
          <p:cNvSpPr/>
          <p:nvPr/>
        </p:nvSpPr>
        <p:spPr>
          <a:xfrm rot="5400000">
            <a:off x="1925397" y="356918"/>
            <a:ext cx="692390" cy="1548072"/>
          </a:xfrm>
          <a:prstGeom prst="flowChartExtra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IE" kern="0">
              <a:solidFill>
                <a:sysClr val="windowText" lastClr="00000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524727" y="336920"/>
            <a:ext cx="4520181" cy="814545"/>
          </a:xfrm>
          <a:prstGeom prst="rect">
            <a:avLst/>
          </a:prstGeom>
          <a:solidFill>
            <a:srgbClr val="D00A2D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E" sz="2000" b="1" dirty="0" smtClean="0">
                <a:latin typeface="Arial" panose="020B0604020202020204" pitchFamily="34" charset="0"/>
              </a:rPr>
              <a:t>Customer Profiles </a:t>
            </a:r>
          </a:p>
          <a:p>
            <a:endParaRPr lang="en-IE" sz="2000" b="1" dirty="0">
              <a:latin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138046" y="6667534"/>
            <a:ext cx="19159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chemeClr val="bg1">
                    <a:lumMod val="50000"/>
                  </a:schemeClr>
                </a:solidFill>
              </a:rPr>
              <a:t>© Copyright MBA Global AML 2017</a:t>
            </a:r>
            <a:endParaRPr lang="en-US" sz="8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7315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lowchart: Extract 6"/>
          <p:cNvSpPr/>
          <p:nvPr/>
        </p:nvSpPr>
        <p:spPr>
          <a:xfrm rot="5400000">
            <a:off x="1925397" y="356918"/>
            <a:ext cx="692390" cy="1548072"/>
          </a:xfrm>
          <a:prstGeom prst="flowChartExtra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IE" kern="0">
              <a:solidFill>
                <a:sysClr val="windowText" lastClr="00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053436" y="1772584"/>
            <a:ext cx="1636234" cy="2788546"/>
          </a:xfrm>
          <a:prstGeom prst="rect">
            <a:avLst/>
          </a:prstGeom>
          <a:noFill/>
          <a:ln w="9525" cmpd="sng">
            <a:solidFill>
              <a:schemeClr val="bg1">
                <a:lumMod val="50000"/>
              </a:schemeClr>
            </a:solidFill>
          </a:ln>
        </p:spPr>
        <p:txBody>
          <a:bodyPr wrap="square" rtlCol="0">
            <a:noAutofit/>
          </a:bodyPr>
          <a:lstStyle/>
          <a:p>
            <a:r>
              <a:rPr lang="en-IE" sz="1400" b="1" i="1" dirty="0"/>
              <a:t>Key Partners</a:t>
            </a:r>
          </a:p>
          <a:p>
            <a:endParaRPr lang="en-IE" sz="1000" dirty="0"/>
          </a:p>
          <a:p>
            <a:endParaRPr lang="en-IE" sz="1000" dirty="0"/>
          </a:p>
          <a:p>
            <a:endParaRPr lang="en-IE" sz="1000" dirty="0"/>
          </a:p>
          <a:p>
            <a:endParaRPr lang="en-IE" sz="1000" dirty="0"/>
          </a:p>
          <a:p>
            <a:endParaRPr lang="en-IE" sz="1000" dirty="0"/>
          </a:p>
          <a:p>
            <a:endParaRPr lang="en-IE" sz="1000" dirty="0"/>
          </a:p>
          <a:p>
            <a:endParaRPr lang="en-IE" sz="1000" dirty="0"/>
          </a:p>
          <a:p>
            <a:endParaRPr lang="en-IE" sz="1000" dirty="0"/>
          </a:p>
          <a:p>
            <a:endParaRPr lang="en-IE" sz="1000" dirty="0"/>
          </a:p>
          <a:p>
            <a:endParaRPr lang="en-IE" sz="1000" dirty="0"/>
          </a:p>
          <a:p>
            <a:endParaRPr lang="en-IE" sz="1000" dirty="0"/>
          </a:p>
          <a:p>
            <a:endParaRPr lang="en-IE" sz="1000" dirty="0"/>
          </a:p>
          <a:p>
            <a:endParaRPr lang="en-IE" sz="1000" dirty="0"/>
          </a:p>
        </p:txBody>
      </p:sp>
      <p:sp>
        <p:nvSpPr>
          <p:cNvPr id="7" name="TextBox 6"/>
          <p:cNvSpPr txBox="1"/>
          <p:nvPr/>
        </p:nvSpPr>
        <p:spPr>
          <a:xfrm>
            <a:off x="3694719" y="1768776"/>
            <a:ext cx="1634304" cy="1394273"/>
          </a:xfrm>
          <a:prstGeom prst="rect">
            <a:avLst/>
          </a:prstGeom>
          <a:noFill/>
          <a:ln w="9525" cmpd="sng">
            <a:solidFill>
              <a:schemeClr val="bg1">
                <a:lumMod val="50000"/>
              </a:schemeClr>
            </a:solidFill>
          </a:ln>
        </p:spPr>
        <p:txBody>
          <a:bodyPr wrap="square" rtlCol="0">
            <a:noAutofit/>
          </a:bodyPr>
          <a:lstStyle/>
          <a:p>
            <a:r>
              <a:rPr lang="en-IE" sz="1400" dirty="0"/>
              <a:t> </a:t>
            </a:r>
            <a:r>
              <a:rPr lang="en-IE" sz="1400" b="1" i="1" dirty="0"/>
              <a:t>Key Activities</a:t>
            </a:r>
          </a:p>
          <a:p>
            <a:endParaRPr lang="en-IE" sz="1000" dirty="0">
              <a:solidFill>
                <a:schemeClr val="bg1">
                  <a:lumMod val="50000"/>
                </a:schemeClr>
              </a:solidFill>
            </a:endParaRPr>
          </a:p>
          <a:p>
            <a:endParaRPr lang="en-IE" sz="1000" dirty="0"/>
          </a:p>
          <a:p>
            <a:endParaRPr lang="en-IE" sz="1000" dirty="0"/>
          </a:p>
          <a:p>
            <a:endParaRPr lang="en-IE" sz="1000" dirty="0"/>
          </a:p>
          <a:p>
            <a:endParaRPr lang="en-IE" sz="1000" dirty="0"/>
          </a:p>
          <a:p>
            <a:endParaRPr lang="en-IE" sz="1000" dirty="0"/>
          </a:p>
          <a:p>
            <a:endParaRPr lang="en-IE" sz="1000" dirty="0"/>
          </a:p>
          <a:p>
            <a:endParaRPr lang="en-IE" sz="1000" dirty="0"/>
          </a:p>
        </p:txBody>
      </p:sp>
      <p:sp>
        <p:nvSpPr>
          <p:cNvPr id="8" name="TextBox 7"/>
          <p:cNvSpPr txBox="1"/>
          <p:nvPr/>
        </p:nvSpPr>
        <p:spPr>
          <a:xfrm>
            <a:off x="5334324" y="1764117"/>
            <a:ext cx="1676496" cy="2788546"/>
          </a:xfrm>
          <a:prstGeom prst="rect">
            <a:avLst/>
          </a:prstGeom>
          <a:noFill/>
          <a:ln w="9525" cmpd="sng">
            <a:solidFill>
              <a:schemeClr val="bg1">
                <a:lumMod val="50000"/>
              </a:schemeClr>
            </a:solidFill>
          </a:ln>
        </p:spPr>
        <p:txBody>
          <a:bodyPr wrap="square" rtlCol="0">
            <a:noAutofit/>
          </a:bodyPr>
          <a:lstStyle/>
          <a:p>
            <a:r>
              <a:rPr lang="en-IE" sz="1400" b="1" i="1" dirty="0"/>
              <a:t>Value Proposition</a:t>
            </a:r>
          </a:p>
          <a:p>
            <a:endParaRPr lang="en-IE" sz="1000" dirty="0">
              <a:solidFill>
                <a:schemeClr val="bg1">
                  <a:lumMod val="50000"/>
                </a:schemeClr>
              </a:solidFill>
            </a:endParaRPr>
          </a:p>
          <a:p>
            <a:endParaRPr lang="en-IE" sz="1000" dirty="0"/>
          </a:p>
          <a:p>
            <a:endParaRPr lang="en-IE" sz="1000" dirty="0"/>
          </a:p>
          <a:p>
            <a:endParaRPr lang="en-IE" sz="1000" dirty="0"/>
          </a:p>
          <a:p>
            <a:endParaRPr lang="en-IE" sz="1000" dirty="0"/>
          </a:p>
          <a:p>
            <a:endParaRPr lang="en-IE" sz="1000" dirty="0"/>
          </a:p>
          <a:p>
            <a:endParaRPr lang="en-IE" sz="1000" dirty="0"/>
          </a:p>
          <a:p>
            <a:endParaRPr lang="en-IE" sz="1000" dirty="0"/>
          </a:p>
          <a:p>
            <a:endParaRPr lang="en-IE" sz="1000" dirty="0"/>
          </a:p>
          <a:p>
            <a:endParaRPr lang="en-IE" sz="1000" dirty="0"/>
          </a:p>
          <a:p>
            <a:endParaRPr lang="en-IE" sz="1000" dirty="0"/>
          </a:p>
          <a:p>
            <a:endParaRPr lang="en-IE" sz="1000" dirty="0"/>
          </a:p>
          <a:p>
            <a:endParaRPr lang="en-IE" sz="1000" dirty="0"/>
          </a:p>
          <a:p>
            <a:endParaRPr lang="en-IE" sz="1000" dirty="0"/>
          </a:p>
          <a:p>
            <a:endParaRPr lang="en-IE" sz="1000" dirty="0"/>
          </a:p>
          <a:p>
            <a:endParaRPr lang="en-IE" sz="1000" dirty="0"/>
          </a:p>
          <a:p>
            <a:endParaRPr lang="en-IE" sz="1000" dirty="0"/>
          </a:p>
        </p:txBody>
      </p:sp>
      <p:sp>
        <p:nvSpPr>
          <p:cNvPr id="9" name="TextBox 8"/>
          <p:cNvSpPr txBox="1"/>
          <p:nvPr/>
        </p:nvSpPr>
        <p:spPr>
          <a:xfrm>
            <a:off x="7001268" y="1764116"/>
            <a:ext cx="1634304" cy="1403594"/>
          </a:xfrm>
          <a:prstGeom prst="rect">
            <a:avLst/>
          </a:prstGeom>
          <a:noFill/>
          <a:ln w="9525" cmpd="sng">
            <a:solidFill>
              <a:schemeClr val="bg1">
                <a:lumMod val="50000"/>
              </a:schemeClr>
            </a:solidFill>
          </a:ln>
        </p:spPr>
        <p:txBody>
          <a:bodyPr wrap="square" rtlCol="0">
            <a:noAutofit/>
          </a:bodyPr>
          <a:lstStyle/>
          <a:p>
            <a:r>
              <a:rPr lang="en-IE" sz="1400" b="1" i="1" dirty="0"/>
              <a:t>Customer Relationships</a:t>
            </a:r>
          </a:p>
          <a:p>
            <a:endParaRPr lang="en-IE" sz="1000" dirty="0">
              <a:solidFill>
                <a:schemeClr val="bg1">
                  <a:lumMod val="50000"/>
                </a:schemeClr>
              </a:solidFill>
            </a:endParaRPr>
          </a:p>
          <a:p>
            <a:endParaRPr lang="en-IE" sz="1000" b="1" dirty="0"/>
          </a:p>
          <a:p>
            <a:endParaRPr lang="en-IE" sz="1000" b="1" dirty="0"/>
          </a:p>
          <a:p>
            <a:endParaRPr lang="en-IE" sz="10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8644520" y="1764116"/>
            <a:ext cx="1636234" cy="2788546"/>
          </a:xfrm>
          <a:prstGeom prst="rect">
            <a:avLst/>
          </a:prstGeom>
          <a:noFill/>
          <a:ln w="9525" cmpd="sng">
            <a:solidFill>
              <a:schemeClr val="bg1">
                <a:lumMod val="50000"/>
              </a:schemeClr>
            </a:solidFill>
          </a:ln>
        </p:spPr>
        <p:txBody>
          <a:bodyPr wrap="square" rtlCol="0">
            <a:noAutofit/>
          </a:bodyPr>
          <a:lstStyle/>
          <a:p>
            <a:r>
              <a:rPr lang="en-IE" sz="1400" b="1" i="1" dirty="0"/>
              <a:t>Value Proposition</a:t>
            </a:r>
          </a:p>
          <a:p>
            <a:endParaRPr lang="en-IE" sz="1000" dirty="0">
              <a:solidFill>
                <a:schemeClr val="bg1">
                  <a:lumMod val="50000"/>
                </a:schemeClr>
              </a:solidFill>
            </a:endParaRPr>
          </a:p>
          <a:p>
            <a:endParaRPr lang="en-IE" sz="1000" dirty="0"/>
          </a:p>
          <a:p>
            <a:endParaRPr lang="en-IE" sz="1000" dirty="0"/>
          </a:p>
        </p:txBody>
      </p:sp>
      <p:sp>
        <p:nvSpPr>
          <p:cNvPr id="11" name="TextBox 10"/>
          <p:cNvSpPr txBox="1"/>
          <p:nvPr/>
        </p:nvSpPr>
        <p:spPr>
          <a:xfrm>
            <a:off x="3693042" y="3158389"/>
            <a:ext cx="1636234" cy="1394273"/>
          </a:xfrm>
          <a:prstGeom prst="rect">
            <a:avLst/>
          </a:prstGeom>
          <a:noFill/>
          <a:ln w="9525" cmpd="sng">
            <a:solidFill>
              <a:schemeClr val="bg1">
                <a:lumMod val="50000"/>
              </a:schemeClr>
            </a:solidFill>
          </a:ln>
        </p:spPr>
        <p:txBody>
          <a:bodyPr wrap="square" rtlCol="0">
            <a:noAutofit/>
          </a:bodyPr>
          <a:lstStyle/>
          <a:p>
            <a:r>
              <a:rPr lang="en-IE" sz="1400" b="1" i="1" dirty="0"/>
              <a:t>Key Resources</a:t>
            </a:r>
          </a:p>
          <a:p>
            <a:endParaRPr lang="en-IE" sz="1000" dirty="0">
              <a:solidFill>
                <a:schemeClr val="bg1">
                  <a:lumMod val="50000"/>
                </a:schemeClr>
              </a:solidFill>
            </a:endParaRPr>
          </a:p>
          <a:p>
            <a:endParaRPr lang="en-IE" sz="1000" b="1" i="1" dirty="0"/>
          </a:p>
          <a:p>
            <a:endParaRPr lang="en-IE" sz="1000" b="1" i="1" dirty="0"/>
          </a:p>
          <a:p>
            <a:endParaRPr lang="en-IE" sz="1000" b="1" i="1" dirty="0"/>
          </a:p>
          <a:p>
            <a:endParaRPr lang="en-IE" sz="1000" b="1" i="1" dirty="0"/>
          </a:p>
          <a:p>
            <a:endParaRPr lang="en-IE" sz="1000" b="1" i="1" dirty="0"/>
          </a:p>
          <a:p>
            <a:endParaRPr lang="en-IE" sz="1000" b="1" i="1" dirty="0"/>
          </a:p>
          <a:p>
            <a:endParaRPr lang="en-IE" sz="1000" b="1" i="1" dirty="0"/>
          </a:p>
        </p:txBody>
      </p:sp>
      <p:sp>
        <p:nvSpPr>
          <p:cNvPr id="12" name="TextBox 11"/>
          <p:cNvSpPr txBox="1"/>
          <p:nvPr/>
        </p:nvSpPr>
        <p:spPr>
          <a:xfrm>
            <a:off x="7001369" y="3177030"/>
            <a:ext cx="1643151" cy="1363289"/>
          </a:xfrm>
          <a:prstGeom prst="rect">
            <a:avLst/>
          </a:prstGeom>
          <a:noFill/>
          <a:ln w="9525" cmpd="sng">
            <a:solidFill>
              <a:schemeClr val="bg1">
                <a:lumMod val="50000"/>
              </a:schemeClr>
            </a:solidFill>
          </a:ln>
        </p:spPr>
        <p:txBody>
          <a:bodyPr wrap="square" rtlCol="0">
            <a:noAutofit/>
          </a:bodyPr>
          <a:lstStyle/>
          <a:p>
            <a:r>
              <a:rPr lang="en-IE" sz="1400" b="1" i="1" dirty="0"/>
              <a:t>Channels</a:t>
            </a:r>
          </a:p>
          <a:p>
            <a:endParaRPr lang="en-IE" sz="1000" dirty="0"/>
          </a:p>
          <a:p>
            <a:endParaRPr lang="en-IE" sz="1000" dirty="0"/>
          </a:p>
          <a:p>
            <a:endParaRPr lang="en-IE" sz="1000" dirty="0"/>
          </a:p>
          <a:p>
            <a:endParaRPr lang="en-IE" sz="1000" dirty="0"/>
          </a:p>
        </p:txBody>
      </p:sp>
      <p:sp>
        <p:nvSpPr>
          <p:cNvPr id="13" name="TextBox 12"/>
          <p:cNvSpPr txBox="1"/>
          <p:nvPr/>
        </p:nvSpPr>
        <p:spPr>
          <a:xfrm>
            <a:off x="2045963" y="4548001"/>
            <a:ext cx="4103920" cy="1394273"/>
          </a:xfrm>
          <a:prstGeom prst="rect">
            <a:avLst/>
          </a:prstGeom>
          <a:noFill/>
          <a:ln w="9525" cmpd="sng">
            <a:solidFill>
              <a:schemeClr val="bg1">
                <a:lumMod val="50000"/>
              </a:schemeClr>
            </a:solidFill>
          </a:ln>
        </p:spPr>
        <p:txBody>
          <a:bodyPr wrap="square" rtlCol="0">
            <a:noAutofit/>
          </a:bodyPr>
          <a:lstStyle/>
          <a:p>
            <a:r>
              <a:rPr lang="en-IE" sz="1400" b="1" i="1" dirty="0"/>
              <a:t> Cost Structure</a:t>
            </a:r>
          </a:p>
          <a:p>
            <a:endParaRPr lang="en-IE" sz="1000" dirty="0">
              <a:solidFill>
                <a:schemeClr val="bg1">
                  <a:lumMod val="50000"/>
                </a:schemeClr>
              </a:solidFill>
            </a:endParaRPr>
          </a:p>
          <a:p>
            <a:endParaRPr lang="en-IE" sz="1000" dirty="0"/>
          </a:p>
          <a:p>
            <a:endParaRPr lang="en-IE" sz="1000" dirty="0"/>
          </a:p>
          <a:p>
            <a:endParaRPr lang="en-IE" sz="1000" dirty="0"/>
          </a:p>
          <a:p>
            <a:endParaRPr lang="en-IE" sz="1000" dirty="0"/>
          </a:p>
        </p:txBody>
      </p:sp>
      <p:sp>
        <p:nvSpPr>
          <p:cNvPr id="14" name="TextBox 13"/>
          <p:cNvSpPr txBox="1"/>
          <p:nvPr/>
        </p:nvSpPr>
        <p:spPr>
          <a:xfrm>
            <a:off x="6149883" y="4551440"/>
            <a:ext cx="4140237" cy="1394273"/>
          </a:xfrm>
          <a:prstGeom prst="rect">
            <a:avLst/>
          </a:prstGeom>
          <a:noFill/>
          <a:ln w="9525" cmpd="sng">
            <a:solidFill>
              <a:schemeClr val="bg1">
                <a:lumMod val="50000"/>
              </a:schemeClr>
            </a:solidFill>
          </a:ln>
        </p:spPr>
        <p:txBody>
          <a:bodyPr wrap="square" rtlCol="0">
            <a:noAutofit/>
          </a:bodyPr>
          <a:lstStyle/>
          <a:p>
            <a:r>
              <a:rPr lang="en-IE" sz="1400" b="1" i="1" dirty="0"/>
              <a:t> Revenue Streams</a:t>
            </a:r>
          </a:p>
          <a:p>
            <a:endParaRPr lang="en-IE" sz="1000" dirty="0">
              <a:solidFill>
                <a:schemeClr val="bg1">
                  <a:lumMod val="50000"/>
                </a:schemeClr>
              </a:solidFill>
            </a:endParaRPr>
          </a:p>
          <a:p>
            <a:endParaRPr lang="en-IE" sz="1000" dirty="0"/>
          </a:p>
          <a:p>
            <a:endParaRPr lang="en-IE" sz="1000" dirty="0"/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5783179" y="459903"/>
            <a:ext cx="4581024" cy="351445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68580" tIns="34290" rIns="68580" bIns="34290" numCol="1" rtlCol="0" anchor="ctr" anchorCtr="0" compatLnSpc="1">
            <a:prstTxWarp prst="textNoShape">
              <a:avLst/>
            </a:prstTxWarp>
            <a:normAutofit/>
          </a:bodyPr>
          <a:lstStyle/>
          <a:p>
            <a:r>
              <a:rPr lang="en-GB" sz="1200" b="1" i="1" dirty="0">
                <a:latin typeface="Century Gothic" panose="020B0502020202020204" pitchFamily="34" charset="0"/>
              </a:rPr>
              <a:t>Company:			Date:   </a:t>
            </a:r>
          </a:p>
        </p:txBody>
      </p:sp>
      <p:pic>
        <p:nvPicPr>
          <p:cNvPr id="17" name="Picture 16" descr="strategyzer2.png"/>
          <p:cNvPicPr>
            <a:picLocks noChangeAspect="1"/>
          </p:cNvPicPr>
          <p:nvPr/>
        </p:nvPicPr>
        <p:blipFill>
          <a:blip r:embed="rId2">
            <a:biLevel thresh="5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>
                        <a14:backgroundMark x1="37984" y1="76923" x2="37984" y2="76923"/>
                        <a14:backgroundMark x1="35659" y1="10256" x2="35659" y2="10256"/>
                        <a14:backgroundMark x1="85271" y1="7692" x2="85271" y2="7692"/>
                        <a14:backgroundMark x1="90698" y1="61538" x2="90698" y2="61538"/>
                        <a14:backgroundMark x1="42636" y1="84615" x2="42636" y2="84615"/>
                        <a14:backgroundMark x1="30233" y1="74359" x2="30233" y2="74359"/>
                        <a14:backgroundMark x1="12403" y1="10256" x2="12403" y2="10256"/>
                        <a14:backgroundMark x1="18605" y1="12821" x2="18605" y2="12821"/>
                        <a14:backgroundMark x1="64341" y1="15385" x2="64341" y2="15385"/>
                        <a14:backgroundMark x1="46512" y1="71795" x2="46512" y2="71795"/>
                        <a14:backgroundMark x1="57364" y1="10256" x2="57364" y2="10256"/>
                        <a14:backgroundMark x1="94574" y1="12821" x2="94574" y2="1282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8700" y="6070450"/>
            <a:ext cx="724118" cy="218920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>
            <a:off x="1524727" y="336920"/>
            <a:ext cx="4520181" cy="814545"/>
          </a:xfrm>
          <a:prstGeom prst="rect">
            <a:avLst/>
          </a:prstGeom>
          <a:solidFill>
            <a:srgbClr val="D00A2D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E" sz="2000" b="1" dirty="0" smtClean="0">
                <a:latin typeface="Arial" panose="020B0604020202020204" pitchFamily="34" charset="0"/>
              </a:rPr>
              <a:t>Initial Business </a:t>
            </a:r>
            <a:r>
              <a:rPr lang="en-IE" sz="2000" b="1" dirty="0">
                <a:latin typeface="Arial" panose="020B0604020202020204" pitchFamily="34" charset="0"/>
              </a:rPr>
              <a:t>Model </a:t>
            </a:r>
            <a:r>
              <a:rPr lang="en-IE" sz="2000" b="1" dirty="0" smtClean="0">
                <a:latin typeface="Arial" panose="020B0604020202020204" pitchFamily="34" charset="0"/>
              </a:rPr>
              <a:t>Canvas </a:t>
            </a:r>
          </a:p>
          <a:p>
            <a:endParaRPr lang="en-IE" sz="2000" b="1" dirty="0">
              <a:latin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138046" y="6667534"/>
            <a:ext cx="19159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chemeClr val="bg1">
                    <a:lumMod val="50000"/>
                  </a:schemeClr>
                </a:solidFill>
              </a:rPr>
              <a:t>© Copyright MBA Global AML 2017</a:t>
            </a:r>
            <a:endParaRPr lang="en-US" sz="8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7506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ummer">
      <a:majorFont>
        <a:latin typeface="Century Gothic"/>
        <a:ea typeface=""/>
        <a:cs typeface=""/>
        <a:font script="Jpan" typeface="ヒラギノ丸ゴ Pro W4"/>
        <a:font script="Hans" typeface="宋体"/>
        <a:font script="Hant" typeface="新細明體"/>
      </a:majorFont>
      <a:minorFont>
        <a:latin typeface="Century Gothic"/>
        <a:ea typeface=""/>
        <a:cs typeface=""/>
        <a:font script="Jpan" typeface="ヒラギノ丸ゴ Pro W4"/>
        <a:font script="Hans" typeface="宋体"/>
        <a:font script="Hant" typeface="新細明體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12479</TotalTime>
  <Words>68</Words>
  <Application>Microsoft Macintosh PowerPoint</Application>
  <PresentationFormat>Custom</PresentationFormat>
  <Paragraphs>68</Paragraphs>
  <Slides>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Company:   Date:  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Induction Session</dc:title>
  <dc:creator>Greg Devlin</dc:creator>
  <cp:lastModifiedBy>Greg Devlin</cp:lastModifiedBy>
  <cp:revision>143</cp:revision>
  <cp:lastPrinted>2016-11-09T17:52:31Z</cp:lastPrinted>
  <dcterms:created xsi:type="dcterms:W3CDTF">2016-07-22T15:45:57Z</dcterms:created>
  <dcterms:modified xsi:type="dcterms:W3CDTF">2017-10-05T19:14:01Z</dcterms:modified>
</cp:coreProperties>
</file>